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4" autoAdjust="0"/>
    <p:restoredTop sz="94660"/>
  </p:normalViewPr>
  <p:slideViewPr>
    <p:cSldViewPr>
      <p:cViewPr varScale="1">
        <p:scale>
          <a:sx n="46" d="100"/>
          <a:sy n="4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D3095-0DBC-4077-9CDA-C10799D87431}" type="datetimeFigureOut">
              <a:rPr lang="en-ZA" smtClean="0"/>
              <a:pPr/>
              <a:t>2012/12/14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B019F-84EB-4951-8508-153AB49B5DF8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8CF6A-D0B7-41DB-BDF3-8E48D9E41AC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CC0B6-DAAF-4781-8AC8-D140FD7BD65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B110E-3349-4378-85A5-ECAF39D18AD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80FBF-D97F-4063-9B03-FFC43704E33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15841-EA26-4D3B-A188-205AA37F3C8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7ADF1-D709-459A-8224-09926A3C48B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D3254-89D8-49C5-9CAD-446EE195E83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08B11-C091-4BE4-B128-9B62A79B2ED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B963-F9A5-45AF-BB4D-5EF9505124A9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F5E7-6BC3-40DF-99C4-22998A67C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B963-F9A5-45AF-BB4D-5EF9505124A9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F5E7-6BC3-40DF-99C4-22998A67C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B963-F9A5-45AF-BB4D-5EF9505124A9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F5E7-6BC3-40DF-99C4-22998A67C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B963-F9A5-45AF-BB4D-5EF9505124A9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F5E7-6BC3-40DF-99C4-22998A67C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B963-F9A5-45AF-BB4D-5EF9505124A9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F5E7-6BC3-40DF-99C4-22998A67C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B963-F9A5-45AF-BB4D-5EF9505124A9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F5E7-6BC3-40DF-99C4-22998A67C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B963-F9A5-45AF-BB4D-5EF9505124A9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F5E7-6BC3-40DF-99C4-22998A67C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B963-F9A5-45AF-BB4D-5EF9505124A9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F5E7-6BC3-40DF-99C4-22998A67C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B963-F9A5-45AF-BB4D-5EF9505124A9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F5E7-6BC3-40DF-99C4-22998A67C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B963-F9A5-45AF-BB4D-5EF9505124A9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F5E7-6BC3-40DF-99C4-22998A67C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B963-F9A5-45AF-BB4D-5EF9505124A9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F5E7-6BC3-40DF-99C4-22998A67C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B963-F9A5-45AF-BB4D-5EF9505124A9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7F5E7-6BC3-40DF-99C4-22998A67C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Documents and Settings\Eric\Local Settings\Temporary Internet Files\Content.IE5\GOGUGG7U\MPj04306430000[1].jpg"/>
          <p:cNvPicPr>
            <a:picLocks noChangeAspect="1" noChangeArrowheads="1"/>
          </p:cNvPicPr>
          <p:nvPr/>
        </p:nvPicPr>
        <p:blipFill>
          <a:blip r:embed="rId2" cstate="print"/>
          <a:srcRect t="30000" b="7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6377" y="685800"/>
            <a:ext cx="898996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ndalus" pitchFamily="2" charset="-78"/>
                <a:cs typeface="Andalus" pitchFamily="2" charset="-78"/>
              </a:rPr>
              <a:t>THE POWER OF UNITY</a:t>
            </a:r>
            <a:endParaRPr lang="en-US" sz="72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Andalus" pitchFamily="2" charset="-78"/>
              <a:cs typeface="Andalus" pitchFamily="2" charset="-78"/>
            </a:endParaRPr>
          </a:p>
          <a:p>
            <a:pPr algn="ctr"/>
            <a:r>
              <a:rPr lang="en-US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ndalus" pitchFamily="2" charset="-78"/>
                <a:cs typeface="Andalus" pitchFamily="2" charset="-78"/>
              </a:rPr>
              <a:t>BAPTIST CONVENTION </a:t>
            </a:r>
          </a:p>
          <a:p>
            <a:pPr algn="ctr"/>
            <a:r>
              <a:rPr lang="en-US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ndalus" pitchFamily="2" charset="-78"/>
                <a:cs typeface="Andalus" pitchFamily="2" charset="-78"/>
              </a:rPr>
              <a:t>ASSEMBLY 2012</a:t>
            </a:r>
          </a:p>
          <a:p>
            <a:pPr algn="ctr"/>
            <a:r>
              <a:rPr lang="en-US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ndalus" pitchFamily="2" charset="-78"/>
                <a:cs typeface="Andalus" pitchFamily="2" charset="-78"/>
              </a:rPr>
              <a:t>BY PASTOR V.J. SIGUDL</a:t>
            </a:r>
            <a:r>
              <a:rPr lang="en-US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ndalus" pitchFamily="2" charset="-78"/>
                <a:cs typeface="Andalus" pitchFamily="2" charset="-78"/>
              </a:rPr>
              <a:t>A</a:t>
            </a:r>
            <a:endParaRPr lang="en-US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712946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u="sng" dirty="0">
                <a:latin typeface="Caslon No224 ITC T Black" pitchFamily="34" charset="0"/>
              </a:rPr>
              <a:t>WE HAVE THE SAME FAITH THAT WE MUST KEEP!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2852738"/>
            <a:ext cx="58324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/>
              <a:t>2 Timothy 4: 7, 8</a:t>
            </a:r>
            <a:r>
              <a:rPr lang="en-US" sz="3600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u="sng" dirty="0"/>
              <a:t>Revelation 2: 10</a:t>
            </a:r>
            <a:r>
              <a:rPr lang="en-US" sz="3600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u="sng" dirty="0"/>
              <a:t>1 John 5:4</a:t>
            </a:r>
            <a:r>
              <a:rPr lang="en-US" sz="3600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dirty="0"/>
              <a:t>Hebrews 12:2</a:t>
            </a:r>
          </a:p>
        </p:txBody>
      </p:sp>
      <p:pic>
        <p:nvPicPr>
          <p:cNvPr id="11271" name="Picture 7" descr="MCBD06519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989138"/>
            <a:ext cx="4716462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5867400" y="4724400"/>
            <a:ext cx="1944688" cy="376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Z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Faith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7239000" cy="15811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ZA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Impact"/>
              </a:rPr>
              <a:t>4 Things That Hurt Unity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219200" y="2057400"/>
            <a:ext cx="6858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Char char="X"/>
              <a:defRPr/>
            </a:pPr>
            <a:r>
              <a:rPr lang="en-US" sz="6000" b="1"/>
              <a:t>  </a:t>
            </a:r>
            <a:r>
              <a:rPr lang="en-US" sz="7200" b="1"/>
              <a:t>Lack of effort</a:t>
            </a:r>
            <a:endParaRPr lang="en-US" sz="6000" b="1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838200" y="3048000"/>
            <a:ext cx="80772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i="1" dirty="0">
                <a:latin typeface="Andalus" pitchFamily="2" charset="-78"/>
                <a:cs typeface="Andalus" pitchFamily="2" charset="-78"/>
              </a:rPr>
              <a:t>Things that pull us together CAN push us </a:t>
            </a:r>
            <a:r>
              <a:rPr lang="en-US" sz="5400" b="1" i="1" dirty="0" smtClean="0">
                <a:latin typeface="Andalus" pitchFamily="2" charset="-78"/>
                <a:cs typeface="Andalus" pitchFamily="2" charset="-78"/>
              </a:rPr>
              <a:t>apart, for</a:t>
            </a:r>
            <a:r>
              <a:rPr lang="en-US" sz="2800" b="1" i="1" dirty="0" smtClean="0">
                <a:latin typeface="Andalus" pitchFamily="2" charset="-78"/>
                <a:cs typeface="Andalus" pitchFamily="2" charset="-78"/>
              </a:rPr>
              <a:t> instead in  Pampierstad we were fragmented as Christians, the Bible and faith that could have brought us together pushed us apart until demons brought us together, SHAME ON US!!</a:t>
            </a:r>
          </a:p>
          <a:p>
            <a:pPr>
              <a:spcBef>
                <a:spcPct val="50000"/>
              </a:spcBef>
            </a:pPr>
            <a:endParaRPr lang="en-US" sz="2800" b="1" i="1" dirty="0" smtClean="0">
              <a:latin typeface="Andalus" pitchFamily="2" charset="-78"/>
              <a:cs typeface="Andalus" pitchFamily="2" charset="-78"/>
            </a:endParaRPr>
          </a:p>
          <a:p>
            <a:pPr>
              <a:spcBef>
                <a:spcPct val="50000"/>
              </a:spcBef>
            </a:pPr>
            <a:endParaRPr lang="en-US" sz="2800" b="1" i="1" dirty="0" smtClean="0">
              <a:latin typeface="Andalus" pitchFamily="2" charset="-78"/>
              <a:cs typeface="Andalus" pitchFamily="2" charset="-78"/>
            </a:endParaRPr>
          </a:p>
          <a:p>
            <a:pPr>
              <a:spcBef>
                <a:spcPct val="50000"/>
              </a:spcBef>
            </a:pPr>
            <a:endParaRPr lang="en-US" sz="2800" b="1" i="1" dirty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66800" y="533400"/>
            <a:ext cx="6934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Char char="X"/>
              <a:defRPr/>
            </a:pPr>
            <a:r>
              <a:rPr lang="en-US" sz="6000" b="1"/>
              <a:t>  </a:t>
            </a:r>
            <a:r>
              <a:rPr lang="en-US" sz="7200" b="1"/>
              <a:t>Lack of effort</a:t>
            </a:r>
            <a:endParaRPr lang="en-US" sz="6000" b="1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00400" y="2286000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3806097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/>
              <a:t>Our </a:t>
            </a:r>
            <a:r>
              <a:rPr lang="en-US" sz="4000" b="1" dirty="0" smtClean="0"/>
              <a:t>ENEMY</a:t>
            </a:r>
            <a:endParaRPr lang="en-US" sz="4800" b="1" dirty="0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228600" y="2133600"/>
            <a:ext cx="2895600" cy="990600"/>
          </a:xfrm>
          <a:prstGeom prst="notchedRightArrow">
            <a:avLst>
              <a:gd name="adj1" fmla="val 50000"/>
              <a:gd name="adj2" fmla="val 7307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SV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533400" y="22860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Toward</a:t>
            </a:r>
          </a:p>
        </p:txBody>
      </p:sp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237" y="1752600"/>
            <a:ext cx="31797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  <p:bldP spid="17416" grpId="0" animBg="1"/>
      <p:bldP spid="1742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66800" y="533400"/>
            <a:ext cx="6934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Char char="X"/>
              <a:defRPr/>
            </a:pPr>
            <a:r>
              <a:rPr lang="en-US" sz="6000" b="1"/>
              <a:t>  </a:t>
            </a:r>
            <a:r>
              <a:rPr lang="en-US" sz="7200" b="1"/>
              <a:t>Lack of effort</a:t>
            </a:r>
            <a:endParaRPr lang="en-US" sz="6000" b="1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200400" y="2286000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3806097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/>
              <a:t>Our Foe</a:t>
            </a:r>
            <a:endParaRPr lang="en-US" sz="4800" b="1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00400" y="34290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smtClean="0"/>
              <a:t>Sin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269" name="AutoShape 15"/>
          <p:cNvSpPr>
            <a:spLocks noChangeArrowheads="1"/>
          </p:cNvSpPr>
          <p:nvPr/>
        </p:nvSpPr>
        <p:spPr bwMode="auto">
          <a:xfrm>
            <a:off x="304800" y="2209800"/>
            <a:ext cx="2895600" cy="990600"/>
          </a:xfrm>
          <a:prstGeom prst="notchedRightArrow">
            <a:avLst>
              <a:gd name="adj1" fmla="val 50000"/>
              <a:gd name="adj2" fmla="val 7307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SV"/>
          </a:p>
        </p:txBody>
      </p:sp>
      <p:sp>
        <p:nvSpPr>
          <p:cNvPr id="11270" name="Text Box 16"/>
          <p:cNvSpPr txBox="1">
            <a:spLocks noChangeArrowheads="1"/>
          </p:cNvSpPr>
          <p:nvPr/>
        </p:nvSpPr>
        <p:spPr bwMode="auto">
          <a:xfrm>
            <a:off x="533400" y="23622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Toward</a:t>
            </a: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228600" y="3352800"/>
            <a:ext cx="2895600" cy="990600"/>
          </a:xfrm>
          <a:prstGeom prst="notchedRightArrow">
            <a:avLst>
              <a:gd name="adj1" fmla="val 50000"/>
              <a:gd name="adj2" fmla="val 7307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SV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33400" y="35052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Toward</a:t>
            </a:r>
          </a:p>
        </p:txBody>
      </p:sp>
      <p:pic>
        <p:nvPicPr>
          <p:cNvPr id="11273" name="Picture 19" descr="serio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388" y="1752600"/>
            <a:ext cx="30972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Jody\Pictures\images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752600"/>
            <a:ext cx="3352800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45" grpId="0" animBg="1"/>
      <p:bldP spid="2254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66800" y="533400"/>
            <a:ext cx="6934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Char char="X"/>
              <a:defRPr/>
            </a:pPr>
            <a:r>
              <a:rPr lang="en-US" sz="6000" b="1"/>
              <a:t>  </a:t>
            </a:r>
            <a:r>
              <a:rPr lang="en-US" sz="7200" b="1"/>
              <a:t>Lack of effort</a:t>
            </a:r>
            <a:endParaRPr lang="en-US" sz="6000" b="1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00400" y="22098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3806097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/>
              <a:t>Our </a:t>
            </a:r>
            <a:r>
              <a:rPr lang="en-US" sz="4000" b="1" dirty="0" smtClean="0"/>
              <a:t>ENEMY</a:t>
            </a:r>
            <a:endParaRPr lang="en-US" sz="4800" b="1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76600" y="34290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</a:rPr>
              <a:t>Our Sin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276600" y="45720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</a:rPr>
              <a:t>Our Purpose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5" name="AutoShape 15"/>
          <p:cNvSpPr>
            <a:spLocks noChangeArrowheads="1"/>
          </p:cNvSpPr>
          <p:nvPr/>
        </p:nvSpPr>
        <p:spPr bwMode="auto">
          <a:xfrm>
            <a:off x="228600" y="2133600"/>
            <a:ext cx="2895600" cy="990600"/>
          </a:xfrm>
          <a:prstGeom prst="notchedRightArrow">
            <a:avLst>
              <a:gd name="adj1" fmla="val 50000"/>
              <a:gd name="adj2" fmla="val 7307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SV"/>
          </a:p>
        </p:txBody>
      </p:sp>
      <p:sp>
        <p:nvSpPr>
          <p:cNvPr id="12296" name="Text Box 16"/>
          <p:cNvSpPr txBox="1">
            <a:spLocks noChangeArrowheads="1"/>
          </p:cNvSpPr>
          <p:nvPr/>
        </p:nvSpPr>
        <p:spPr bwMode="auto">
          <a:xfrm>
            <a:off x="533400" y="22860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Toward</a:t>
            </a:r>
          </a:p>
        </p:txBody>
      </p:sp>
      <p:sp>
        <p:nvSpPr>
          <p:cNvPr id="12297" name="AutoShape 17"/>
          <p:cNvSpPr>
            <a:spLocks noChangeArrowheads="1"/>
          </p:cNvSpPr>
          <p:nvPr/>
        </p:nvSpPr>
        <p:spPr bwMode="auto">
          <a:xfrm>
            <a:off x="228600" y="3276600"/>
            <a:ext cx="2895600" cy="990600"/>
          </a:xfrm>
          <a:prstGeom prst="notchedRightArrow">
            <a:avLst>
              <a:gd name="adj1" fmla="val 50000"/>
              <a:gd name="adj2" fmla="val 7307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SV"/>
          </a:p>
        </p:txBody>
      </p:sp>
      <p:sp>
        <p:nvSpPr>
          <p:cNvPr id="12298" name="Text Box 18"/>
          <p:cNvSpPr txBox="1">
            <a:spLocks noChangeArrowheads="1"/>
          </p:cNvSpPr>
          <p:nvPr/>
        </p:nvSpPr>
        <p:spPr bwMode="auto">
          <a:xfrm>
            <a:off x="533400" y="34290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Toward</a:t>
            </a: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228600" y="4419600"/>
            <a:ext cx="2895600" cy="990600"/>
          </a:xfrm>
          <a:prstGeom prst="notchedRightArrow">
            <a:avLst>
              <a:gd name="adj1" fmla="val 50000"/>
              <a:gd name="adj2" fmla="val 7307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SV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533400" y="45720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Toward</a:t>
            </a:r>
          </a:p>
        </p:txBody>
      </p:sp>
      <p:pic>
        <p:nvPicPr>
          <p:cNvPr id="2050" name="Picture 2" descr="C:\Users\Jody\Pictures\question 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81200"/>
            <a:ext cx="3158205" cy="37100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utoUpdateAnimBg="0"/>
      <p:bldP spid="23571" grpId="0" animBg="1"/>
      <p:bldP spid="2357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5" descr="cr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28800"/>
            <a:ext cx="31289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66800" y="533400"/>
            <a:ext cx="6934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Char char="X"/>
              <a:defRPr/>
            </a:pPr>
            <a:r>
              <a:rPr lang="en-US" sz="6000" b="1"/>
              <a:t>  </a:t>
            </a:r>
            <a:r>
              <a:rPr lang="en-US" sz="7200" b="1"/>
              <a:t>Lack of effort</a:t>
            </a:r>
            <a:endParaRPr lang="en-US" sz="6000" b="1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200400" y="2286000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3806097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/>
              <a:t>Our </a:t>
            </a:r>
            <a:r>
              <a:rPr lang="en-US" sz="4000" b="1" smtClean="0"/>
              <a:t>ENEMY</a:t>
            </a:r>
            <a:endParaRPr lang="en-US" sz="4800" b="1" dirty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00400" y="34290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/>
              <a:t>Our Sin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00400" y="44958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/>
              <a:t>Our Purpose</a:t>
            </a:r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200400" y="5715000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/>
              <a:t>Our Salvation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320" name="AutoShape 16"/>
          <p:cNvSpPr>
            <a:spLocks noChangeArrowheads="1"/>
          </p:cNvSpPr>
          <p:nvPr/>
        </p:nvSpPr>
        <p:spPr bwMode="auto">
          <a:xfrm>
            <a:off x="228600" y="2133600"/>
            <a:ext cx="2895600" cy="990600"/>
          </a:xfrm>
          <a:prstGeom prst="notchedRightArrow">
            <a:avLst>
              <a:gd name="adj1" fmla="val 50000"/>
              <a:gd name="adj2" fmla="val 7307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SV"/>
          </a:p>
        </p:txBody>
      </p:sp>
      <p:sp>
        <p:nvSpPr>
          <p:cNvPr id="13321" name="Text Box 17"/>
          <p:cNvSpPr txBox="1">
            <a:spLocks noChangeArrowheads="1"/>
          </p:cNvSpPr>
          <p:nvPr/>
        </p:nvSpPr>
        <p:spPr bwMode="auto">
          <a:xfrm>
            <a:off x="533400" y="22860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Toward</a:t>
            </a:r>
          </a:p>
        </p:txBody>
      </p:sp>
      <p:sp>
        <p:nvSpPr>
          <p:cNvPr id="13322" name="AutoShape 18"/>
          <p:cNvSpPr>
            <a:spLocks noChangeArrowheads="1"/>
          </p:cNvSpPr>
          <p:nvPr/>
        </p:nvSpPr>
        <p:spPr bwMode="auto">
          <a:xfrm>
            <a:off x="228600" y="3276600"/>
            <a:ext cx="2895600" cy="990600"/>
          </a:xfrm>
          <a:prstGeom prst="notchedRightArrow">
            <a:avLst>
              <a:gd name="adj1" fmla="val 50000"/>
              <a:gd name="adj2" fmla="val 7307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SV"/>
          </a:p>
        </p:txBody>
      </p:sp>
      <p:sp>
        <p:nvSpPr>
          <p:cNvPr id="13323" name="Text Box 19"/>
          <p:cNvSpPr txBox="1">
            <a:spLocks noChangeArrowheads="1"/>
          </p:cNvSpPr>
          <p:nvPr/>
        </p:nvSpPr>
        <p:spPr bwMode="auto">
          <a:xfrm>
            <a:off x="533400" y="34290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Toward</a:t>
            </a:r>
          </a:p>
        </p:txBody>
      </p:sp>
      <p:sp>
        <p:nvSpPr>
          <p:cNvPr id="13324" name="AutoShape 20"/>
          <p:cNvSpPr>
            <a:spLocks noChangeArrowheads="1"/>
          </p:cNvSpPr>
          <p:nvPr/>
        </p:nvSpPr>
        <p:spPr bwMode="auto">
          <a:xfrm>
            <a:off x="228600" y="4419600"/>
            <a:ext cx="2895600" cy="990600"/>
          </a:xfrm>
          <a:prstGeom prst="notchedRightArrow">
            <a:avLst>
              <a:gd name="adj1" fmla="val 50000"/>
              <a:gd name="adj2" fmla="val 7307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SV"/>
          </a:p>
        </p:txBody>
      </p:sp>
      <p:sp>
        <p:nvSpPr>
          <p:cNvPr id="13325" name="Text Box 21"/>
          <p:cNvSpPr txBox="1">
            <a:spLocks noChangeArrowheads="1"/>
          </p:cNvSpPr>
          <p:nvPr/>
        </p:nvSpPr>
        <p:spPr bwMode="auto">
          <a:xfrm>
            <a:off x="533400" y="45720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Toward</a:t>
            </a:r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228600" y="5562600"/>
            <a:ext cx="2895600" cy="990600"/>
          </a:xfrm>
          <a:prstGeom prst="notchedRightArrow">
            <a:avLst>
              <a:gd name="adj1" fmla="val 50000"/>
              <a:gd name="adj2" fmla="val 7307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SV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533400" y="57150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Toward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utoUpdateAnimBg="0"/>
      <p:bldP spid="24598" grpId="0" animBg="1"/>
      <p:bldP spid="2459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19200" y="2362200"/>
            <a:ext cx="6324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Char char="X"/>
            </a:pPr>
            <a:r>
              <a:rPr lang="en-US" sz="6000" b="1" dirty="0"/>
              <a:t>  </a:t>
            </a:r>
            <a:r>
              <a:rPr lang="en-US" sz="7200" b="1" dirty="0">
                <a:latin typeface="Andalus" pitchFamily="2" charset="-78"/>
                <a:cs typeface="Andalus" pitchFamily="2" charset="-78"/>
              </a:rPr>
              <a:t>Exalting self</a:t>
            </a:r>
          </a:p>
        </p:txBody>
      </p:sp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7239000" cy="15811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ZA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mpact"/>
              </a:rPr>
              <a:t>4 Things That Hurt Unity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3733800"/>
            <a:ext cx="8610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i="1" dirty="0" smtClean="0">
                <a:latin typeface="Andalus" pitchFamily="2" charset="-78"/>
                <a:cs typeface="Andalus" pitchFamily="2" charset="-78"/>
              </a:rPr>
              <a:t>IT IS NO LONGER I THAT LIVES BUT IT IS CHRIST WHO LIVES WITHIN ME</a:t>
            </a:r>
            <a:r>
              <a:rPr lang="en-US" sz="4400" dirty="0" smtClean="0">
                <a:latin typeface="Andalus" pitchFamily="2" charset="-78"/>
                <a:cs typeface="Andalus" pitchFamily="2" charset="-78"/>
              </a:rPr>
              <a:t>. GAL 2:20</a:t>
            </a:r>
          </a:p>
          <a:p>
            <a:endParaRPr lang="en-US" sz="3600" b="1" dirty="0" smtClean="0"/>
          </a:p>
          <a:p>
            <a:endParaRPr lang="en-CA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0" y="2133600"/>
            <a:ext cx="6324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Char char="X"/>
              <a:defRPr/>
            </a:pPr>
            <a:r>
              <a:rPr lang="en-US" sz="6000" b="1" dirty="0"/>
              <a:t>  </a:t>
            </a:r>
            <a:r>
              <a:rPr lang="en-US" sz="4000" i="1" dirty="0" smtClean="0">
                <a:latin typeface="Andalus" pitchFamily="2" charset="-78"/>
                <a:cs typeface="Andalus" pitchFamily="2" charset="-78"/>
              </a:rPr>
              <a:t>Disorder. 1 COR  14:40</a:t>
            </a:r>
          </a:p>
          <a:p>
            <a:pPr>
              <a:spcBef>
                <a:spcPct val="50000"/>
              </a:spcBef>
              <a:buFont typeface="Monotype Sorts" pitchFamily="2" charset="2"/>
              <a:buChar char="X"/>
              <a:defRPr/>
            </a:pPr>
            <a:endParaRPr lang="en-US" sz="3600" i="1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76600"/>
            <a:ext cx="7696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6934200" cy="15811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ZA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mpact"/>
              </a:rPr>
              <a:t>4 Things That Hurt Unity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434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Char char="X"/>
              <a:defRPr/>
            </a:pPr>
            <a:r>
              <a:rPr lang="en-US" sz="6000" b="1" dirty="0"/>
              <a:t>  </a:t>
            </a:r>
            <a:r>
              <a:rPr lang="en-US" sz="7200" b="1" i="1" dirty="0">
                <a:latin typeface="Andalus" pitchFamily="2" charset="-78"/>
                <a:cs typeface="Andalus" pitchFamily="2" charset="-78"/>
              </a:rPr>
              <a:t>Lack of 	growth</a:t>
            </a:r>
            <a:endParaRPr lang="en-US" sz="6000" b="1" i="1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 l="2942" t="5013" r="4367" b="3056"/>
          <a:stretch>
            <a:fillRect/>
          </a:stretch>
        </p:blipFill>
        <p:spPr bwMode="auto">
          <a:xfrm>
            <a:off x="4876800" y="1828800"/>
            <a:ext cx="4267200" cy="502919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2" name="WordArt 5"/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7239000" cy="15811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ZA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mpact"/>
              </a:rPr>
              <a:t>4 Things That Hurt Unity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600"/>
          </a:xfrm>
        </p:spPr>
        <p:txBody>
          <a:bodyPr>
            <a:normAutofit fontScale="90000"/>
          </a:bodyPr>
          <a:lstStyle/>
          <a:p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ARE WE AS A CONVENTION CHURCHES UNITED?</a:t>
            </a:r>
            <a:endParaRPr lang="en-US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4" name="Picture 3" descr="C:\Users\Jody\Pictures\sigudlaa address assemb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5105400" cy="5105400"/>
          </a:xfrm>
          <a:prstGeom prst="rect">
            <a:avLst/>
          </a:prstGeom>
          <a:noFill/>
        </p:spPr>
      </p:pic>
      <p:pic>
        <p:nvPicPr>
          <p:cNvPr id="5" name="Picture 2" descr="C:\Users\Jody\Pictures\gs and wi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86000"/>
            <a:ext cx="4038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1000" y="8382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What we mean by </a:t>
            </a:r>
            <a:b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</a:br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“Diversity” in the Church</a:t>
            </a:r>
            <a:endParaRPr lang="en-US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2051" name="Picture 3" descr="C:\Documents and Settings\Eric\Local Settings\Temporary Internet Files\Content.IE5\7X0H1I7K\MCj029796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4520"/>
            <a:ext cx="7576694" cy="284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241925" y="5070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152400"/>
            <a:ext cx="8686800" cy="6553200"/>
            <a:chOff x="192" y="96"/>
            <a:chExt cx="5472" cy="4128"/>
          </a:xfrm>
        </p:grpSpPr>
        <p:sp>
          <p:nvSpPr>
            <p:cNvPr id="13320" name="Oval 6"/>
            <p:cNvSpPr>
              <a:spLocks noChangeArrowheads="1"/>
            </p:cNvSpPr>
            <p:nvPr/>
          </p:nvSpPr>
          <p:spPr bwMode="auto">
            <a:xfrm>
              <a:off x="192" y="96"/>
              <a:ext cx="5472" cy="412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Text Box 7"/>
            <p:cNvSpPr txBox="1">
              <a:spLocks noChangeArrowheads="1"/>
            </p:cNvSpPr>
            <p:nvPr/>
          </p:nvSpPr>
          <p:spPr bwMode="auto">
            <a:xfrm>
              <a:off x="852" y="816"/>
              <a:ext cx="4462" cy="2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	HEAR			Acts 2:36</a:t>
              </a:r>
            </a:p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	BELIEVE		Acts 2:37</a:t>
              </a:r>
            </a:p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	REPENT		Acts 2:37</a:t>
              </a:r>
            </a:p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	CONFESS		Acts 2:38</a:t>
              </a:r>
            </a:p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	BAPTISM		Acts 2:38-41</a:t>
              </a:r>
            </a:p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		     </a:t>
              </a:r>
              <a:r>
                <a:rPr lang="en-US" sz="2400" b="1">
                  <a:solidFill>
                    <a:schemeClr val="folHlink"/>
                  </a:solidFill>
                  <a:latin typeface="Times New Roman" pitchFamily="18" charset="0"/>
                </a:rPr>
                <a:t>SALVATION</a:t>
              </a:r>
            </a:p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folHlink"/>
                  </a:solidFill>
                  <a:latin typeface="Times New Roman" pitchFamily="18" charset="0"/>
                </a:rPr>
                <a:t>	</a:t>
              </a:r>
              <a:r>
                <a:rPr lang="en-US" sz="2400">
                  <a:latin typeface="Times New Roman" pitchFamily="18" charset="0"/>
                </a:rPr>
                <a:t>FAITHFUL		Acts 2:42-47</a:t>
              </a:r>
              <a:endParaRPr lang="en-US" sz="2400" b="1">
                <a:solidFill>
                  <a:schemeClr val="folHlink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Oval 9"/>
          <p:cNvSpPr>
            <a:spLocks noChangeArrowheads="1"/>
          </p:cNvSpPr>
          <p:nvPr/>
        </p:nvSpPr>
        <p:spPr bwMode="auto">
          <a:xfrm>
            <a:off x="179388" y="0"/>
            <a:ext cx="8964612" cy="6858000"/>
          </a:xfrm>
          <a:prstGeom prst="ellipse">
            <a:avLst/>
          </a:prstGeom>
          <a:solidFill>
            <a:schemeClr val="tx1">
              <a:alpha val="3215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476375" y="1484313"/>
            <a:ext cx="70564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chemeClr val="bg1"/>
                </a:solidFill>
              </a:rPr>
              <a:t>    HEAR		        Acts 2:36</a:t>
            </a:r>
          </a:p>
          <a:p>
            <a:pPr>
              <a:defRPr/>
            </a:pPr>
            <a:r>
              <a:rPr lang="en-US" sz="3000" b="1" dirty="0">
                <a:solidFill>
                  <a:schemeClr val="bg1"/>
                </a:solidFill>
              </a:rPr>
              <a:t>    BELIEVE		Acts 2:37</a:t>
            </a:r>
          </a:p>
          <a:p>
            <a:pPr>
              <a:defRPr/>
            </a:pPr>
            <a:r>
              <a:rPr lang="en-US" sz="3000" b="1" dirty="0">
                <a:solidFill>
                  <a:schemeClr val="bg1"/>
                </a:solidFill>
              </a:rPr>
              <a:t>    REPENT	        Acts 2:37</a:t>
            </a:r>
          </a:p>
          <a:p>
            <a:pPr>
              <a:defRPr/>
            </a:pPr>
            <a:r>
              <a:rPr lang="en-US" sz="3000" b="1" dirty="0">
                <a:solidFill>
                  <a:schemeClr val="bg1"/>
                </a:solidFill>
              </a:rPr>
              <a:t>   CONFESS		Acts 2:38</a:t>
            </a:r>
          </a:p>
          <a:p>
            <a:pPr>
              <a:defRPr/>
            </a:pPr>
            <a:r>
              <a:rPr lang="en-US" sz="3000" b="1" dirty="0">
                <a:solidFill>
                  <a:schemeClr val="bg1"/>
                </a:solidFill>
              </a:rPr>
              <a:t>   BAPTISM		Acts 2:38-41</a:t>
            </a:r>
          </a:p>
          <a:p>
            <a:pPr>
              <a:defRPr/>
            </a:pPr>
            <a:endParaRPr lang="en-US" sz="30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SALVATION</a:t>
            </a:r>
          </a:p>
          <a:p>
            <a:pPr>
              <a:defRPr/>
            </a:pPr>
            <a:r>
              <a:rPr lang="en-US" sz="3000" b="1" dirty="0">
                <a:solidFill>
                  <a:schemeClr val="bg1"/>
                </a:solidFill>
              </a:rPr>
              <a:t>   FAITHFUL		 Acts 2:42-47</a:t>
            </a:r>
          </a:p>
        </p:txBody>
      </p:sp>
      <p:sp>
        <p:nvSpPr>
          <p:cNvPr id="13319" name="WordArt 12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777162" cy="5905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7851774"/>
              </a:avLst>
            </a:prstTxWarp>
          </a:bodyPr>
          <a:lstStyle/>
          <a:p>
            <a:pPr algn="ctr"/>
            <a:r>
              <a:rPr lang="en-ZA" sz="2400" kern="1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How can I become a Christian?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2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2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2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1000" y="457200"/>
            <a:ext cx="845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GOD IS NOT RACIST</a:t>
            </a:r>
            <a:endParaRPr lang="en-US" sz="6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5122" name="Picture 2" descr="http://www.corvision.com/images/products/Building%20the%20Multicultural%20T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6934200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2" charset="-78"/>
                <a:cs typeface="Andalus" pitchFamily="2" charset="-78"/>
              </a:rPr>
              <a:t>What we mean by </a:t>
            </a:r>
            <a:r>
              <a:rPr lang="en-US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2" charset="-78"/>
                <a:cs typeface="Andalus" pitchFamily="2" charset="-78"/>
              </a:rPr>
              <a:t>“Diversity” in the Church</a:t>
            </a:r>
            <a:endParaRPr lang="en-US" sz="3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i="1" u="sng" dirty="0">
                <a:latin typeface="Andalus" pitchFamily="2" charset="-78"/>
                <a:cs typeface="Andalus" pitchFamily="2" charset="-78"/>
              </a:rPr>
              <a:t>DIVERSITY IS </a:t>
            </a:r>
            <a:r>
              <a:rPr lang="en-US" sz="4000" b="1" i="1" u="sng" dirty="0" smtClean="0">
                <a:latin typeface="Andalus" pitchFamily="2" charset="-78"/>
                <a:cs typeface="Andalus" pitchFamily="2" charset="-78"/>
              </a:rPr>
              <a:t>COLOUR </a:t>
            </a:r>
            <a:r>
              <a:rPr lang="en-US" sz="4000" b="1" i="1" u="sng" dirty="0">
                <a:latin typeface="Andalus" pitchFamily="2" charset="-78"/>
                <a:cs typeface="Andalus" pitchFamily="2" charset="-78"/>
              </a:rPr>
              <a:t>/ RACE / </a:t>
            </a:r>
            <a:r>
              <a:rPr lang="en-US" sz="4000" b="1" i="1" u="sng" dirty="0" smtClean="0">
                <a:latin typeface="Andalus" pitchFamily="2" charset="-78"/>
                <a:cs typeface="Andalus" pitchFamily="2" charset="-78"/>
              </a:rPr>
              <a:t>NATION</a:t>
            </a:r>
          </a:p>
          <a:p>
            <a:pPr lvl="0"/>
            <a:r>
              <a:rPr lang="en-US" sz="3200" b="1" i="1" dirty="0">
                <a:latin typeface="Andalus" pitchFamily="2" charset="-78"/>
                <a:cs typeface="Andalus" pitchFamily="2" charset="-78"/>
              </a:rPr>
              <a:t>	</a:t>
            </a:r>
            <a:r>
              <a:rPr lang="en-US" sz="3200" b="1" i="1" dirty="0" smtClean="0">
                <a:latin typeface="Andalus" pitchFamily="2" charset="-78"/>
                <a:cs typeface="Andalus" pitchFamily="2" charset="-78"/>
              </a:rPr>
              <a:t>- </a:t>
            </a:r>
            <a:r>
              <a:rPr lang="en-US" sz="3200" i="1" dirty="0">
                <a:latin typeface="Andalus" pitchFamily="2" charset="-78"/>
                <a:cs typeface="Andalus" pitchFamily="2" charset="-78"/>
              </a:rPr>
              <a:t>Diversity in the church is referred to as our </a:t>
            </a:r>
            <a:r>
              <a:rPr lang="en-US" sz="3200" i="1" dirty="0" smtClean="0">
                <a:latin typeface="Andalus" pitchFamily="2" charset="-78"/>
                <a:cs typeface="Andalus" pitchFamily="2" charset="-78"/>
              </a:rPr>
              <a:t>	brothers </a:t>
            </a:r>
            <a:r>
              <a:rPr lang="en-US" sz="3200" i="1" dirty="0">
                <a:latin typeface="Andalus" pitchFamily="2" charset="-78"/>
                <a:cs typeface="Andalus" pitchFamily="2" charset="-78"/>
              </a:rPr>
              <a:t>and sisters that have come from </a:t>
            </a:r>
            <a:r>
              <a:rPr lang="en-US" sz="3200" i="1" dirty="0" smtClean="0">
                <a:latin typeface="Andalus" pitchFamily="2" charset="-78"/>
                <a:cs typeface="Andalus" pitchFamily="2" charset="-78"/>
              </a:rPr>
              <a:t>	different </a:t>
            </a:r>
            <a:r>
              <a:rPr lang="en-US" sz="3200" i="1" dirty="0">
                <a:latin typeface="Andalus" pitchFamily="2" charset="-78"/>
                <a:cs typeface="Andalus" pitchFamily="2" charset="-78"/>
              </a:rPr>
              <a:t>countries, backgrounds, cultures, </a:t>
            </a:r>
            <a:r>
              <a:rPr lang="en-US" sz="3200" i="1" dirty="0" smtClean="0">
                <a:latin typeface="Andalus" pitchFamily="2" charset="-78"/>
                <a:cs typeface="Andalus" pitchFamily="2" charset="-78"/>
              </a:rPr>
              <a:t>	languages </a:t>
            </a:r>
            <a:r>
              <a:rPr lang="en-US" sz="3200" i="1" dirty="0">
                <a:latin typeface="Andalus" pitchFamily="2" charset="-78"/>
                <a:cs typeface="Andalus" pitchFamily="2" charset="-78"/>
              </a:rPr>
              <a:t>and </a:t>
            </a:r>
            <a:r>
              <a:rPr lang="en-US" sz="3200" i="1" dirty="0" smtClean="0">
                <a:latin typeface="Andalus" pitchFamily="2" charset="-78"/>
                <a:cs typeface="Andalus" pitchFamily="2" charset="-78"/>
              </a:rPr>
              <a:t>ethnicities.</a:t>
            </a:r>
          </a:p>
          <a:p>
            <a:pPr lvl="0"/>
            <a:endParaRPr lang="en-US" sz="3200" i="1" dirty="0">
              <a:latin typeface="Andalus" pitchFamily="2" charset="-78"/>
              <a:cs typeface="Andalus" pitchFamily="2" charset="-78"/>
            </a:endParaRPr>
          </a:p>
          <a:p>
            <a:pPr lvl="0"/>
            <a:r>
              <a:rPr lang="en-US" sz="3200" i="1" dirty="0" smtClean="0">
                <a:latin typeface="Andalus" pitchFamily="2" charset="-78"/>
                <a:cs typeface="Andalus" pitchFamily="2" charset="-78"/>
              </a:rPr>
              <a:t>	- The first century church was very diverse. We 	read of letters to the Romans, Corinthians, 	Ephesians, Galatians, to the Hebrews, 	Colossians, etc. Many nations were involved in 	the first century.</a:t>
            </a:r>
            <a:endParaRPr lang="en-US" sz="3200" i="1" dirty="0">
              <a:latin typeface="Andalus" pitchFamily="2" charset="-78"/>
              <a:cs typeface="Andalus" pitchFamily="2" charset="-78"/>
            </a:endParaRPr>
          </a:p>
          <a:p>
            <a:r>
              <a:rPr lang="en-US" sz="3200" dirty="0"/>
              <a:t> </a:t>
            </a:r>
          </a:p>
          <a:p>
            <a:pPr lvl="0"/>
            <a:endParaRPr lang="en-US" sz="3200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71550" y="692150"/>
            <a:ext cx="741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54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2" charset="-78"/>
                <a:cs typeface="Andalus" pitchFamily="2" charset="-78"/>
              </a:rPr>
              <a:t>Things which unite</a:t>
            </a:r>
            <a:r>
              <a:rPr lang="en-US" sz="5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</p:txBody>
      </p:sp>
      <p:pic>
        <p:nvPicPr>
          <p:cNvPr id="2063" name="Picture 15" descr="MCBD07245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844675"/>
            <a:ext cx="52927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5084763"/>
            <a:ext cx="59404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>
                <a:latin typeface="Andalus" pitchFamily="2" charset="-78"/>
                <a:cs typeface="Andalus" pitchFamily="2" charset="-78"/>
              </a:rPr>
              <a:t>Division is very ugly, disgusting and tragic, but is even more when it comes to spiritual realms.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3322638"/>
            <a:ext cx="9144000" cy="3535362"/>
          </a:xfrm>
          <a:prstGeom prst="rect">
            <a:avLst/>
          </a:prstGeom>
          <a:noFill/>
          <a:ln w="57150" cmpd="thickThin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>
                <a:solidFill>
                  <a:schemeClr val="bg1"/>
                </a:solidFill>
              </a:rPr>
              <a:t>Ephesians 4: 3-6</a:t>
            </a:r>
            <a:r>
              <a:rPr lang="en-US" sz="4000" dirty="0">
                <a:solidFill>
                  <a:schemeClr val="bg1"/>
                </a:solidFill>
              </a:rPr>
              <a:t>...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“3endeavoring to keep the unity of the Spirit in the bond of peace. 4</a:t>
            </a:r>
            <a:r>
              <a:rPr lang="en-US" sz="2800" b="1" i="1" dirty="0">
                <a:solidFill>
                  <a:schemeClr val="bg1"/>
                </a:solidFill>
              </a:rPr>
              <a:t>There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i="1" dirty="0">
                <a:solidFill>
                  <a:schemeClr val="bg1"/>
                </a:solidFill>
              </a:rPr>
              <a:t>is</a:t>
            </a:r>
            <a:r>
              <a:rPr lang="en-US" sz="2800" b="1" dirty="0">
                <a:solidFill>
                  <a:schemeClr val="bg1"/>
                </a:solidFill>
              </a:rPr>
              <a:t> one body and one Spirit, just as you were called in one hope of your calling; 5one Lord, one faith, one baptism; 6one God and Father of all, who </a:t>
            </a:r>
            <a:r>
              <a:rPr lang="en-US" sz="2800" b="1" i="1" dirty="0">
                <a:solidFill>
                  <a:schemeClr val="bg1"/>
                </a:solidFill>
              </a:rPr>
              <a:t>is</a:t>
            </a:r>
            <a:r>
              <a:rPr lang="en-US" sz="2800" b="1" dirty="0">
                <a:solidFill>
                  <a:schemeClr val="bg1"/>
                </a:solidFill>
              </a:rPr>
              <a:t> above all, and through all, and in you all.</a:t>
            </a:r>
          </a:p>
        </p:txBody>
      </p:sp>
      <p:pic>
        <p:nvPicPr>
          <p:cNvPr id="6152" name="Picture 8" descr="DSC0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-15875"/>
            <a:ext cx="39243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395288" y="1844675"/>
            <a:ext cx="6408737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ZA" sz="3600" kern="10" dirty="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UNITY IS POSSIBLE</a:t>
            </a:r>
            <a:r>
              <a:rPr lang="en-ZA" sz="3600" kern="10" dirty="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71294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u="sng" dirty="0">
                <a:latin typeface="Batang" pitchFamily="18" charset="-127"/>
                <a:ea typeface="Batang" pitchFamily="18" charset="-127"/>
              </a:rPr>
              <a:t>WE HAVE THE SAME </a:t>
            </a:r>
            <a:r>
              <a:rPr lang="en-US" sz="4400" b="1" i="1" u="sng" dirty="0" smtClean="0">
                <a:latin typeface="Batang" pitchFamily="18" charset="-127"/>
                <a:ea typeface="Batang" pitchFamily="18" charset="-127"/>
              </a:rPr>
              <a:t>SAVIOUR</a:t>
            </a:r>
            <a:r>
              <a:rPr lang="en-US" sz="4400" b="1" u="sng" dirty="0">
                <a:latin typeface="Caslon No224 ITC T Black" pitchFamily="34" charset="0"/>
              </a:rPr>
              <a:t>!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0825" y="2852738"/>
            <a:ext cx="684053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Titus 2:13...</a:t>
            </a:r>
          </a:p>
          <a:p>
            <a:pPr>
              <a:spcBef>
                <a:spcPct val="50000"/>
              </a:spcBef>
            </a:pPr>
            <a:r>
              <a:rPr lang="en-US" sz="4400" b="1" dirty="0"/>
              <a:t>Ephesians 5:23...</a:t>
            </a:r>
          </a:p>
          <a:p>
            <a:pPr>
              <a:spcBef>
                <a:spcPct val="50000"/>
              </a:spcBef>
            </a:pPr>
            <a:r>
              <a:rPr lang="en-US" sz="4400" b="1" dirty="0"/>
              <a:t>Philippians 3:20...</a:t>
            </a:r>
          </a:p>
          <a:p>
            <a:pPr>
              <a:spcBef>
                <a:spcPct val="50000"/>
              </a:spcBef>
            </a:pPr>
            <a:r>
              <a:rPr lang="en-US" sz="4400" b="1" dirty="0"/>
              <a:t>2 Corinthians 5:14-15...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7150" y="1470025"/>
            <a:ext cx="9029700" cy="3917950"/>
            <a:chOff x="0" y="0"/>
            <a:chExt cx="5688" cy="2468"/>
          </a:xfrm>
        </p:grpSpPr>
        <p:sp>
          <p:nvSpPr>
            <p:cNvPr id="7174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6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75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688" cy="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cs typeface="Arial" charset="0"/>
                </a:rPr>
                <a:t>  </a:t>
              </a:r>
              <a:r>
                <a:rPr lang="en-US" sz="24100">
                  <a:solidFill>
                    <a:srgbClr val="000000"/>
                  </a:solidFill>
                  <a:cs typeface="Arial" charset="0"/>
                </a:rPr>
                <a:t> </a:t>
              </a:r>
              <a:r>
                <a:rPr lang="en-US" sz="1000">
                  <a:solidFill>
                    <a:srgbClr val="000000"/>
                  </a:solidFill>
                  <a:cs typeface="Arial" charset="0"/>
                </a:rPr>
                <a:t>                                                          </a:t>
              </a:r>
            </a:p>
            <a:p>
              <a:pPr algn="ctr" eaLnBrk="0" hangingPunct="0"/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7181" name="Picture 13" descr="He is not here"/>
          <p:cNvPicPr>
            <a:picLocks noChangeAspect="1" noChangeArrowheads="1"/>
          </p:cNvPicPr>
          <p:nvPr/>
        </p:nvPicPr>
        <p:blipFill>
          <a:blip r:embed="rId2" cstate="print"/>
          <a:srcRect b="20313"/>
          <a:stretch>
            <a:fillRect/>
          </a:stretch>
        </p:blipFill>
        <p:spPr bwMode="auto">
          <a:xfrm>
            <a:off x="6857999" y="0"/>
            <a:ext cx="20796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7416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u="sng" dirty="0">
                <a:latin typeface="Andalus" pitchFamily="2" charset="-78"/>
                <a:cs typeface="Andalus" pitchFamily="2" charset="-78"/>
              </a:rPr>
              <a:t>WE HAVE THE SAME BOOK THAT WE CAN ALL UNDERSTAND</a:t>
            </a:r>
            <a:r>
              <a:rPr lang="en-US" sz="4400" b="1" u="sng" dirty="0">
                <a:latin typeface="Caslon No224 ITC T Black" pitchFamily="34" charset="0"/>
              </a:rPr>
              <a:t>!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150" y="1470025"/>
            <a:ext cx="9029700" cy="3917950"/>
            <a:chOff x="0" y="0"/>
            <a:chExt cx="5688" cy="2468"/>
          </a:xfrm>
        </p:grpSpPr>
        <p:sp>
          <p:nvSpPr>
            <p:cNvPr id="819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6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199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688" cy="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cs typeface="Arial" charset="0"/>
                </a:rPr>
                <a:t>  </a:t>
              </a:r>
              <a:r>
                <a:rPr lang="en-US" sz="24100">
                  <a:solidFill>
                    <a:srgbClr val="000000"/>
                  </a:solidFill>
                  <a:cs typeface="Arial" charset="0"/>
                </a:rPr>
                <a:t> </a:t>
              </a:r>
              <a:r>
                <a:rPr lang="en-US" sz="1000">
                  <a:solidFill>
                    <a:srgbClr val="000000"/>
                  </a:solidFill>
                  <a:cs typeface="Arial" charset="0"/>
                </a:rPr>
                <a:t>                                                          </a:t>
              </a:r>
            </a:p>
            <a:p>
              <a:pPr algn="ctr" eaLnBrk="0" hangingPunct="0"/>
              <a:endParaRPr 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 cstate="print"/>
          <a:srcRect l="4646" t="13472" r="9375"/>
          <a:stretch>
            <a:fillRect/>
          </a:stretch>
        </p:blipFill>
        <p:spPr bwMode="auto">
          <a:xfrm>
            <a:off x="4343400" y="2509838"/>
            <a:ext cx="438785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23850" y="2852738"/>
            <a:ext cx="44005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John 17:17</a:t>
            </a:r>
          </a:p>
          <a:p>
            <a:pPr>
              <a:spcBef>
                <a:spcPct val="50000"/>
              </a:spcBef>
            </a:pPr>
            <a:r>
              <a:rPr lang="en-US" sz="3600" b="1" dirty="0"/>
              <a:t>Ephesians 4:5…</a:t>
            </a:r>
          </a:p>
          <a:p>
            <a:pPr>
              <a:spcBef>
                <a:spcPct val="50000"/>
              </a:spcBef>
            </a:pPr>
            <a:r>
              <a:rPr lang="en-US" sz="3600" b="1" dirty="0"/>
              <a:t>1 Corinthians 1:10…</a:t>
            </a:r>
          </a:p>
          <a:p>
            <a:pPr>
              <a:spcBef>
                <a:spcPct val="50000"/>
              </a:spcBef>
            </a:pPr>
            <a:r>
              <a:rPr lang="en-US" sz="3600" b="1" dirty="0"/>
              <a:t>1 Corinthians 5:6,7…</a:t>
            </a:r>
          </a:p>
          <a:p>
            <a:pPr>
              <a:spcBef>
                <a:spcPct val="50000"/>
              </a:spcBef>
            </a:pPr>
            <a:r>
              <a:rPr lang="en-US" sz="3600" b="1" dirty="0"/>
              <a:t>Ephesians 4:3</a:t>
            </a:r>
            <a:endParaRPr lang="en-C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71294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u="sng" dirty="0">
                <a:latin typeface="Andalus" pitchFamily="2" charset="-78"/>
                <a:cs typeface="Andalus" pitchFamily="2" charset="-78"/>
              </a:rPr>
              <a:t>WE HAVE THE SAME RACE TO RUN!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3850" y="2636838"/>
            <a:ext cx="66246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/>
              <a:t>I Corinthians. 9: 24-27</a:t>
            </a:r>
            <a:r>
              <a:rPr lang="en-US" sz="3600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u="sng" dirty="0"/>
              <a:t>Hebrews. 12: 1</a:t>
            </a:r>
            <a:r>
              <a:rPr lang="en-US" sz="3600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u="sng" dirty="0"/>
              <a:t>2 Timothy. 2: 5</a:t>
            </a:r>
            <a:r>
              <a:rPr lang="en-US" sz="3600" dirty="0"/>
              <a:t> </a:t>
            </a:r>
          </a:p>
        </p:txBody>
      </p:sp>
      <p:pic>
        <p:nvPicPr>
          <p:cNvPr id="9223" name="Picture 7" descr="MCj03331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1613" y="1268413"/>
            <a:ext cx="386238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71294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 dirty="0">
                <a:latin typeface="Caslon No224 ITC T Black" pitchFamily="34" charset="0"/>
              </a:rPr>
              <a:t>WE HAVE </a:t>
            </a:r>
            <a:r>
              <a:rPr lang="en-US" sz="4400" b="1" u="sng" dirty="0" smtClean="0">
                <a:latin typeface="Caslon No224 ITC T Black" pitchFamily="34" charset="0"/>
              </a:rPr>
              <a:t>AN ENEMY THAT  </a:t>
            </a:r>
            <a:r>
              <a:rPr lang="en-US" sz="4400" b="1" u="sng" dirty="0">
                <a:latin typeface="Caslon No224 ITC T Black" pitchFamily="34" charset="0"/>
              </a:rPr>
              <a:t>WE  </a:t>
            </a:r>
            <a:r>
              <a:rPr lang="en-US" sz="4400" b="1" u="sng" dirty="0" smtClean="0">
                <a:latin typeface="Caslon No224 ITC T Black" pitchFamily="34" charset="0"/>
              </a:rPr>
              <a:t>FIGHT</a:t>
            </a:r>
            <a:r>
              <a:rPr lang="en-US" sz="4400" b="1" u="sng" dirty="0">
                <a:latin typeface="Caslon No224 ITC T Black" pitchFamily="34" charset="0"/>
              </a:rPr>
              <a:t>!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1700213"/>
            <a:ext cx="57435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850" y="2276475"/>
            <a:ext cx="648017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/>
              <a:t>2 Timothy. 2: 3-5</a:t>
            </a:r>
            <a:r>
              <a:rPr lang="en-US" sz="3600" b="1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u="sng" dirty="0"/>
              <a:t>I Peter. 5: 8</a:t>
            </a:r>
            <a:r>
              <a:rPr lang="en-US" sz="3600" b="1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u="sng" dirty="0"/>
              <a:t>Jude 3</a:t>
            </a:r>
            <a:r>
              <a:rPr lang="en-US" sz="3600" b="1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u="sng" dirty="0"/>
              <a:t>Philippians. 1: 7, 17</a:t>
            </a:r>
            <a:r>
              <a:rPr lang="en-US" sz="3600" b="1" dirty="0"/>
              <a:t> </a:t>
            </a:r>
          </a:p>
        </p:txBody>
      </p:sp>
      <p:pic>
        <p:nvPicPr>
          <p:cNvPr id="10247" name="Picture 7" descr="MCSY01240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7263" y="1773238"/>
            <a:ext cx="18367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432</Words>
  <Application>Microsoft Office PowerPoint</Application>
  <PresentationFormat>On-screen Show (4:3)</PresentationFormat>
  <Paragraphs>105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ARE WE AS A CONVENTION CHURCHES UNITED?</vt:lpstr>
      <vt:lpstr>Slide 20</vt:lpstr>
      <vt:lpstr>Slide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</dc:creator>
  <cp:lastModifiedBy>Jody</cp:lastModifiedBy>
  <cp:revision>58</cp:revision>
  <dcterms:created xsi:type="dcterms:W3CDTF">2009-01-18T03:58:32Z</dcterms:created>
  <dcterms:modified xsi:type="dcterms:W3CDTF">2012-12-14T19:27:22Z</dcterms:modified>
</cp:coreProperties>
</file>